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4" r:id="rId2"/>
    <p:sldId id="263" r:id="rId3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00"/>
    <a:srgbClr val="C5321B"/>
    <a:srgbClr val="C20016"/>
    <a:srgbClr val="00AEF0"/>
    <a:srgbClr val="BAA523"/>
    <a:srgbClr val="96A519"/>
    <a:srgbClr val="3996A5"/>
    <a:srgbClr val="97BF0D"/>
    <a:srgbClr val="75195B"/>
    <a:srgbClr val="EE8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00" autoAdjust="0"/>
  </p:normalViewPr>
  <p:slideViewPr>
    <p:cSldViewPr>
      <p:cViewPr>
        <p:scale>
          <a:sx n="100" d="100"/>
          <a:sy n="100" d="100"/>
        </p:scale>
        <p:origin x="-1908" y="-72"/>
      </p:cViewPr>
      <p:guideLst>
        <p:guide orient="horz" pos="1117"/>
        <p:guide pos="11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7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60314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7" y="9360314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7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6"/>
            <a:ext cx="5375268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0314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7" y="9360314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83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7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561" y="4293096"/>
            <a:ext cx="3960439" cy="1440160"/>
          </a:xfrm>
        </p:spPr>
        <p:txBody>
          <a:bodyPr anchor="t"/>
          <a:lstStyle>
            <a:lvl1pPr marL="0" indent="0">
              <a:defRPr sz="3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82986" y="5877272"/>
            <a:ext cx="3989014" cy="504056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 b="0"/>
            </a:lvl2pPr>
          </a:lstStyle>
          <a:p>
            <a:pPr lvl="0"/>
            <a:r>
              <a:rPr lang="en-US" dirty="0" smtClean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201670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98"/>
            <a:ext cx="9144000" cy="6858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1835151" y="6307162"/>
            <a:ext cx="2647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Research</a:t>
            </a:r>
            <a:r>
              <a:rPr lang="fr-BE" sz="13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fr-BE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 Innovation</a:t>
            </a:r>
            <a:endParaRPr lang="en-GB" sz="13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084168" y="819966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b="1" dirty="0" smtClean="0">
                <a:solidFill>
                  <a:srgbClr val="FF6900"/>
                </a:solidFill>
              </a:rPr>
              <a:t>#</a:t>
            </a:r>
            <a:r>
              <a:rPr lang="fr-BE" sz="1200" b="1" dirty="0" err="1" smtClean="0">
                <a:solidFill>
                  <a:srgbClr val="FF6900"/>
                </a:solidFill>
              </a:rPr>
              <a:t>WIPrizeEU</a:t>
            </a:r>
            <a:endParaRPr lang="en-GB" sz="1200" b="1" dirty="0">
              <a:solidFill>
                <a:srgbClr val="FF69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46079" y="1268760"/>
            <a:ext cx="6830377" cy="576064"/>
          </a:xfrm>
        </p:spPr>
        <p:txBody>
          <a:bodyPr/>
          <a:lstStyle>
            <a:lvl1pPr marL="358775" indent="-358775">
              <a:defRPr sz="2200">
                <a:solidFill>
                  <a:srgbClr val="FF6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835150" y="1844824"/>
            <a:ext cx="6841306" cy="4113272"/>
          </a:xfrm>
        </p:spPr>
        <p:txBody>
          <a:bodyPr/>
          <a:lstStyle>
            <a:lvl1pPr marL="180975" indent="-180975">
              <a:spcAft>
                <a:spcPts val="600"/>
              </a:spcAft>
              <a:buClr>
                <a:srgbClr val="FF6900"/>
              </a:buClr>
              <a:buSzPct val="120000"/>
              <a:buFont typeface="Arial" panose="020B0604020202020204" pitchFamily="34" charset="0"/>
              <a:buChar char="•"/>
              <a:defRPr sz="16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66700" indent="-266700">
              <a:buClr>
                <a:srgbClr val="C2001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361950" indent="-180975">
              <a:spcAft>
                <a:spcPts val="600"/>
              </a:spcAft>
              <a:buFontTx/>
              <a:buChar char="-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13" y="313695"/>
            <a:ext cx="2809395" cy="79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66589"/>
            <a:ext cx="2121818" cy="5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2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7" r:id="rId2"/>
    <p:sldLayoutId id="2147483755" r:id="rId3"/>
  </p:sldLayoutIdLst>
  <p:timing>
    <p:tnLst>
      <p:par>
        <p:cTn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6900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ts val="600"/>
        </a:spcAft>
        <a:buClr>
          <a:srgbClr val="FF6900"/>
        </a:buClr>
        <a:buFont typeface="Arial" panose="020B0604020202020204" pitchFamily="34" charset="0"/>
        <a:buChar char="•"/>
        <a:defRPr sz="2000" i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C20016"/>
        </a:buClr>
        <a:buChar char="•"/>
        <a:defRPr sz="1800" b="1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361950" indent="-180975" algn="l" rtl="0" eaLnBrk="0" fontAlgn="base" hangingPunct="0">
        <a:spcBef>
          <a:spcPct val="20000"/>
        </a:spcBef>
        <a:spcAft>
          <a:spcPts val="600"/>
        </a:spcAft>
        <a:defRPr sz="1400"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6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Prize for Women </a:t>
            </a:r>
            <a:r>
              <a:rPr lang="en-GB" dirty="0" smtClean="0"/>
              <a:t>Innovators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85725" lvl="1" indent="0">
              <a:spcAft>
                <a:spcPts val="600"/>
              </a:spcAft>
              <a:buNone/>
            </a:pPr>
            <a:r>
              <a:rPr lang="en-GB" sz="1400" b="0" dirty="0"/>
              <a:t>T</a:t>
            </a:r>
            <a:r>
              <a:rPr lang="en-GB" sz="1400" b="0" dirty="0" smtClean="0"/>
              <a:t>he European Commission wants to highlight the outstanding achievements of women innovators who </a:t>
            </a:r>
          </a:p>
          <a:p>
            <a:pPr marL="266700" lvl="2" algn="just">
              <a:spcAft>
                <a:spcPts val="300"/>
              </a:spcAft>
              <a:buClr>
                <a:srgbClr val="FF6900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(co-) founded a successful company and brought an innovation </a:t>
            </a:r>
            <a:r>
              <a:rPr lang="en-GB" dirty="0"/>
              <a:t>to </a:t>
            </a:r>
            <a:r>
              <a:rPr lang="en-GB" dirty="0" smtClean="0"/>
              <a:t>market</a:t>
            </a:r>
          </a:p>
          <a:p>
            <a:pPr marL="266700" lvl="2" algn="just">
              <a:spcAft>
                <a:spcPts val="300"/>
              </a:spcAft>
              <a:buClr>
                <a:srgbClr val="FF6900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benefitted </a:t>
            </a:r>
            <a:r>
              <a:rPr lang="en-GB" dirty="0"/>
              <a:t>from Research and Innovation funding </a:t>
            </a:r>
            <a:r>
              <a:rPr lang="en-GB" dirty="0" smtClean="0"/>
              <a:t>from the public or private sector</a:t>
            </a:r>
          </a:p>
          <a:p>
            <a:pPr marL="266700" lvl="2" algn="just">
              <a:buClr>
                <a:srgbClr val="FF6900"/>
              </a:buClr>
              <a:buFont typeface="Wingdings" panose="05000000000000000000" pitchFamily="2" charset="2"/>
              <a:buChar char="§"/>
            </a:pPr>
            <a:r>
              <a:rPr lang="fr-BE" dirty="0" err="1" smtClean="0"/>
              <a:t>Innovators</a:t>
            </a:r>
            <a:r>
              <a:rPr lang="fr-BE" dirty="0"/>
              <a:t> </a:t>
            </a:r>
            <a:r>
              <a:rPr lang="fr-BE" dirty="0" err="1" smtClean="0"/>
              <a:t>aged</a:t>
            </a:r>
            <a:r>
              <a:rPr lang="fr-BE" dirty="0" smtClean="0"/>
              <a:t> 30 </a:t>
            </a:r>
            <a:r>
              <a:rPr lang="fr-BE" dirty="0" err="1" smtClean="0"/>
              <a:t>years</a:t>
            </a:r>
            <a:r>
              <a:rPr lang="fr-BE" dirty="0" smtClean="0"/>
              <a:t> or </a:t>
            </a:r>
            <a:r>
              <a:rPr lang="fr-BE" dirty="0" err="1" smtClean="0"/>
              <a:t>under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/>
              <a:t>win</a:t>
            </a:r>
            <a:r>
              <a:rPr lang="fr-BE" dirty="0"/>
              <a:t> the new </a:t>
            </a:r>
            <a:r>
              <a:rPr lang="fr-BE" dirty="0" err="1"/>
              <a:t>prize</a:t>
            </a:r>
            <a:r>
              <a:rPr lang="fr-BE" dirty="0"/>
              <a:t> for the </a:t>
            </a:r>
            <a:r>
              <a:rPr lang="fr-BE" dirty="0" err="1"/>
              <a:t>Rising</a:t>
            </a:r>
            <a:r>
              <a:rPr lang="fr-BE" dirty="0"/>
              <a:t> </a:t>
            </a:r>
            <a:r>
              <a:rPr lang="fr-BE" dirty="0" err="1" smtClean="0"/>
              <a:t>Innovator</a:t>
            </a:r>
            <a:r>
              <a:rPr lang="fr-BE" dirty="0" smtClean="0"/>
              <a:t>!</a:t>
            </a:r>
            <a:endParaRPr lang="en-GB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073273"/>
              </p:ext>
            </p:extLst>
          </p:nvPr>
        </p:nvGraphicFramePr>
        <p:xfrm>
          <a:off x="1979712" y="4077072"/>
          <a:ext cx="6624737" cy="720080"/>
        </p:xfrm>
        <a:graphic>
          <a:graphicData uri="http://schemas.openxmlformats.org/drawingml/2006/table">
            <a:tbl>
              <a:tblPr firstRow="1" firstCol="1" bandRow="1"/>
              <a:tblGrid>
                <a:gridCol w="1619380"/>
                <a:gridCol w="1619380"/>
                <a:gridCol w="1472164"/>
                <a:gridCol w="1913813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5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First prize</a:t>
                      </a:r>
                      <a:r>
                        <a:rPr lang="en-GB" sz="1500" dirty="0" smtClean="0">
                          <a:solidFill>
                            <a:srgbClr val="FFC000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rgbClr val="FFC000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/>
                      </a:r>
                      <a:br>
                        <a:rPr lang="en-GB" sz="1800" dirty="0" smtClean="0">
                          <a:solidFill>
                            <a:srgbClr val="FFC000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</a:br>
                      <a:r>
                        <a:rPr lang="en-GB" sz="1700" b="1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€ </a:t>
                      </a: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100 000</a:t>
                      </a:r>
                      <a:endParaRPr lang="en-GB" sz="170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5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Second prize</a:t>
                      </a:r>
                      <a:r>
                        <a:rPr lang="en-GB" sz="16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 </a:t>
                      </a:r>
                      <a:br>
                        <a:rPr lang="en-GB" sz="16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</a:br>
                      <a:r>
                        <a:rPr lang="en-GB" sz="1700" b="1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€ </a:t>
                      </a: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50 000</a:t>
                      </a:r>
                      <a:endParaRPr lang="en-GB" sz="170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5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Third prize </a:t>
                      </a:r>
                      <a:r>
                        <a:rPr lang="en-GB" sz="18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/>
                      </a:r>
                      <a:br>
                        <a:rPr lang="en-GB" sz="18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</a:br>
                      <a:r>
                        <a:rPr lang="en-GB" sz="1700" b="1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€ </a:t>
                      </a: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30 000</a:t>
                      </a:r>
                      <a:endParaRPr lang="en-GB" sz="170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5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MyriadPro-Light"/>
                        </a:rPr>
                        <a:t>Rising Innovator </a:t>
                      </a:r>
                      <a:r>
                        <a:rPr lang="en-GB" sz="18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MyriadPro-Light"/>
                        </a:rPr>
                        <a:t/>
                      </a:r>
                      <a:br>
                        <a:rPr lang="en-GB" sz="18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MyriadPro-Light"/>
                        </a:rPr>
                      </a:br>
                      <a:r>
                        <a:rPr lang="en-GB" sz="17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MyriadPro-Light"/>
                        </a:rPr>
                        <a:t>€ 20 000</a:t>
                      </a:r>
                      <a:endParaRPr lang="en-GB" sz="17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00">
                        <a:alpha val="7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79166" y="4941168"/>
            <a:ext cx="6697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47700" eaLnBrk="0" hangingPunct="0">
              <a:spcBef>
                <a:spcPct val="20000"/>
              </a:spcBef>
              <a:spcAft>
                <a:spcPts val="600"/>
              </a:spcAft>
            </a:pPr>
            <a:r>
              <a:rPr lang="en-GB" sz="1600" b="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/>
              </a:rPr>
              <a:t>Information and applications forms available at </a:t>
            </a:r>
            <a:r>
              <a:rPr lang="fr-BE" sz="1600" b="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/>
              </a:rPr>
              <a:t> </a:t>
            </a:r>
            <a:r>
              <a:rPr lang="fr-BE" sz="1600" kern="0" dirty="0">
                <a:solidFill>
                  <a:srgbClr val="FF6900"/>
                </a:solidFill>
                <a:latin typeface="Verdana"/>
              </a:rPr>
              <a:t>www.ec.europa.eu/women-innovators </a:t>
            </a:r>
          </a:p>
        </p:txBody>
      </p:sp>
    </p:spTree>
    <p:extLst>
      <p:ext uri="{BB962C8B-B14F-4D97-AF65-F5344CB8AC3E}">
        <p14:creationId xmlns:p14="http://schemas.microsoft.com/office/powerpoint/2010/main" val="41419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7987</TotalTime>
  <Words>76</Words>
  <Application>Microsoft Office PowerPoint</Application>
  <PresentationFormat>On-screen Show (4:3)</PresentationFormat>
  <Paragraphs>12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PowerPoint Presentation</vt:lpstr>
      <vt:lpstr>EU Prize for Women Innovators</vt:lpstr>
    </vt:vector>
  </TitlesOfParts>
  <Company>European Commission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European Commission</dc:creator>
  <cp:lastModifiedBy>VACCARI Veronica (RTD)</cp:lastModifiedBy>
  <cp:revision>212</cp:revision>
  <cp:lastPrinted>2016-07-26T13:26:40Z</cp:lastPrinted>
  <dcterms:created xsi:type="dcterms:W3CDTF">2011-10-28T10:25:18Z</dcterms:created>
  <dcterms:modified xsi:type="dcterms:W3CDTF">2017-09-06T14:49:11Z</dcterms:modified>
</cp:coreProperties>
</file>